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1"/>
  </p:notesMasterIdLst>
  <p:sldIdLst>
    <p:sldId id="256" r:id="rId6"/>
    <p:sldId id="574" r:id="rId7"/>
    <p:sldId id="450" r:id="rId8"/>
    <p:sldId id="451" r:id="rId9"/>
    <p:sldId id="45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F4B71BF-9789-4893-BE52-2FEC6A2078BF}">
          <p14:sldIdLst>
            <p14:sldId id="256"/>
            <p14:sldId id="574"/>
            <p14:sldId id="450"/>
            <p14:sldId id="451"/>
            <p14:sldId id="45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el Cox" initials="RC" lastIdx="2" clrIdx="0">
    <p:extLst>
      <p:ext uri="{19B8F6BF-5375-455C-9EA6-DF929625EA0E}">
        <p15:presenceInfo xmlns:p15="http://schemas.microsoft.com/office/powerpoint/2012/main" userId="S::rachel.cox@believehousing.co.uk::1a7e5fcb-d9d7-4ee3-8697-a29ab002c6c1" providerId="AD"/>
      </p:ext>
    </p:extLst>
  </p:cmAuthor>
  <p:cmAuthor id="2" name="Ruth Dent" initials="RD" lastIdx="13" clrIdx="1">
    <p:extLst>
      <p:ext uri="{19B8F6BF-5375-455C-9EA6-DF929625EA0E}">
        <p15:presenceInfo xmlns:p15="http://schemas.microsoft.com/office/powerpoint/2012/main" userId="S::Ruth.Dent@believehousing.co.uk::b3f51304-7b05-49ae-8274-5f9251d343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949"/>
    <a:srgbClr val="ABE6ED"/>
    <a:srgbClr val="1D2848"/>
    <a:srgbClr val="1A94B1"/>
    <a:srgbClr val="D6EBE4"/>
    <a:srgbClr val="CAE7DE"/>
    <a:srgbClr val="2A235F"/>
    <a:srgbClr val="00A0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9D8404-906A-475E-95B6-D163C07C9640}" v="17" dt="2022-11-15T18:32:39.3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9824" autoAdjust="0"/>
  </p:normalViewPr>
  <p:slideViewPr>
    <p:cSldViewPr snapToGrid="0">
      <p:cViewPr varScale="1">
        <p:scale>
          <a:sx n="33" d="100"/>
          <a:sy n="33" d="100"/>
        </p:scale>
        <p:origin x="1924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commentAuthors" Target="commentAuthor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B31A206-E908-4529-B3E4-BC48CE2CC43C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B44ED4B5-9342-433A-A5FD-377A4506D1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175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BA5A73-07C8-4787-A389-EFA23BE2B1F2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3559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GB" sz="1200" b="0" i="0" dirty="0">
              <a:solidFill>
                <a:srgbClr val="242424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972">
              <a:defRPr/>
            </a:pPr>
            <a:fld id="{B44ED4B5-9342-433A-A5FD-377A4506D12E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65972">
                <a:defRPr/>
              </a:pPr>
              <a:t>2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3631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68478-AAF6-4E46-BAB6-D86006F467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93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68478-AAF6-4E46-BAB6-D86006F467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95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68478-AAF6-4E46-BAB6-D86006F467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382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55E6A-98A6-47BE-8F8D-DD8A3F4B5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09039-86AE-48B6-A687-7B1CA000D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06849-BD77-4DBA-96E6-59071850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5376-15EF-4BFF-BF5E-016194C3995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34E67-756A-41D7-98E3-EA7C55F8E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9BED2-F332-478F-817D-5F461D394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FB89-6468-4A67-9878-8EE6A0BCE5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160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CD93B-BC63-4523-A658-2FA3980BB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81E21-A9B2-455C-A095-CED9A5483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D9DCC-960E-4572-BEEE-ACF467021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5376-15EF-4BFF-BF5E-016194C3995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D5A77-1B7F-4F0A-B90F-4456988C7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7D8F5-93B6-4978-9AC2-F393EDF12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FB89-6468-4A67-9878-8EE6A0BCE5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41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01F116-12B9-4440-9C70-319FA9472B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D437FA-E270-49E1-884E-E27F99E20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712D0-6275-4CA6-9DDB-E42B831F2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5376-15EF-4BFF-BF5E-016194C3995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F0053-C082-409B-8C87-663B4A43E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8D687-99D4-4360-81C0-DAC69BB1A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FB89-6468-4A67-9878-8EE6A0BCE5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763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97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35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72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51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16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54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76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94E69-4C9D-41F2-86B1-6D2C13D6E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B7E1F-3E82-4E1C-8EB6-E2FCE29CD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6F8C4-A778-4202-914E-8D83312AE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5376-15EF-4BFF-BF5E-016194C3995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AA7A8-7999-44DE-B928-FF9BF8297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DCBF5-27E4-49C4-9C07-C9BF8394F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FB89-6468-4A67-9878-8EE6A0BCE5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597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42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74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80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3C4B8-BA8C-4D5D-B75C-70D54840D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1A9D9-D494-4EAE-B5F7-5C7CC2414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16EDB-9E78-4280-8134-570CE371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5376-15EF-4BFF-BF5E-016194C3995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535E-4D07-4580-AD5C-2D82965E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A88D9-D49A-4D30-B751-EE7DA039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FB89-6468-4A67-9878-8EE6A0BCE5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2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C982A-8F5D-43FE-B811-97836DC44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381A8-C1EA-4FF4-886C-1D4405AD76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E6878-34B0-4422-A6D1-E0DAF6EE6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7BB6A-D7AA-4D67-9D12-1846F6E3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5376-15EF-4BFF-BF5E-016194C3995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3A66FB-4D2B-4C5C-A1E3-9227AD7CE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361B7-D409-4935-9244-00D78C3FF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FB89-6468-4A67-9878-8EE6A0BCE5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381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41B17-7D0B-4312-A897-3169F8E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CFA80-FB53-46B7-967C-5A93886E6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5AB3E-9ECB-4B11-B1F6-48EAB63AB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90B9B2-0E2B-445A-BA6E-1FEEA3E89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4F7510-ABF4-4B6A-82CB-133265B4AF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C8D74D-69E2-470E-AB64-8A3F83F3C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5376-15EF-4BFF-BF5E-016194C3995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260541-72CA-48F4-8C89-0E865644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F47D11-29BB-4106-A253-019B5CB0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FB89-6468-4A67-9878-8EE6A0BCE5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251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23FFD-8228-449C-852B-9D19817F9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B802D-7F36-48C2-B5BF-FBBB164E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5376-15EF-4BFF-BF5E-016194C3995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92A530-2ED0-4BA5-A495-9FFCA1761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9B388-E9C8-48DA-B603-647A1B4D1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FB89-6468-4A67-9878-8EE6A0BCE5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486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0BD485-54B2-47CB-9BA1-754776A48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5376-15EF-4BFF-BF5E-016194C3995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7D5F5F-FE75-4AE5-A254-4A06F55B9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F43BDE-1ED8-43F6-9B61-E32E7DA1F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FB89-6468-4A67-9878-8EE6A0BCE5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81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07118-965D-47A6-BF16-2B112C6A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06E4-AA34-4037-9240-D028135C5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592C5-C5CE-4FB8-A634-97CBB6175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C5EB3-2515-45F1-9B67-C53F2026A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5376-15EF-4BFF-BF5E-016194C3995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66F357-D511-4E4F-8A61-55BEA876D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D4E50-C7D6-46DE-AF13-D997AEFB9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FB89-6468-4A67-9878-8EE6A0BCE5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114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72F4C-D634-4D3C-B4B7-B61561998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68F878-FF09-4006-8F4A-708F3C80B5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5FF9ED-1703-4CC0-872B-9EE4C71DB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266E18-0565-4DE0-BEE9-EDABEB956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5376-15EF-4BFF-BF5E-016194C3995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DE7C6F-6482-432C-A838-FBE56D14E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DFB92-4067-4972-B2F6-C85C1051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FB89-6468-4A67-9878-8EE6A0BCE5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999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62B722-0F8E-4514-B238-BA88BFC9B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EEB50-73FA-4DBF-85F8-2752C704D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7F897-6B06-4F59-9E26-05082264C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45376-15EF-4BFF-BF5E-016194C39958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900E5-6749-4943-8B0D-B5AE79FF0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A7CC3-197A-42B3-BE58-1704490C5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4FB89-6468-4A67-9878-8EE6A0BCE5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73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9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ro 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7D5832-3F04-43C8-B955-2DD295A22946}"/>
              </a:ext>
            </a:extLst>
          </p:cNvPr>
          <p:cNvSpPr txBox="1"/>
          <p:nvPr/>
        </p:nvSpPr>
        <p:spPr>
          <a:xfrm>
            <a:off x="3456317" y="5185368"/>
            <a:ext cx="5279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Euclid Circular A Medium" panose="020B0604000000000000" pitchFamily="34" charset="0"/>
                <a:ea typeface="Euclid Circular A Medium" panose="020B0604000000000000" pitchFamily="34" charset="0"/>
              </a:rPr>
              <a:t>PAS2035 Delivery on the Ground</a:t>
            </a:r>
          </a:p>
        </p:txBody>
      </p:sp>
    </p:spTree>
    <p:extLst>
      <p:ext uri="{BB962C8B-B14F-4D97-AF65-F5344CB8AC3E}">
        <p14:creationId xmlns:p14="http://schemas.microsoft.com/office/powerpoint/2010/main" val="620395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29D5810-0324-4DF5-9030-602BE01F8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4" r="-1" b="-1"/>
          <a:stretch/>
        </p:blipFill>
        <p:spPr>
          <a:xfrm>
            <a:off x="317635" y="3439473"/>
            <a:ext cx="4160452" cy="309679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939D94B-F8B4-426D-BFE9-4D77F090AC8D}"/>
              </a:ext>
            </a:extLst>
          </p:cNvPr>
          <p:cNvSpPr txBox="1">
            <a:spLocks/>
          </p:cNvSpPr>
          <p:nvPr/>
        </p:nvSpPr>
        <p:spPr>
          <a:xfrm>
            <a:off x="665036" y="568593"/>
            <a:ext cx="10582995" cy="1082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CF1444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F1444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BBD0D3C-4BCE-4C69-A49F-2A47B89ABE4A}"/>
              </a:ext>
            </a:extLst>
          </p:cNvPr>
          <p:cNvSpPr txBox="1">
            <a:spLocks/>
          </p:cNvSpPr>
          <p:nvPr/>
        </p:nvSpPr>
        <p:spPr>
          <a:xfrm>
            <a:off x="854077" y="1644129"/>
            <a:ext cx="10776091" cy="3642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0152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7F8FC2-4530-425F-9BE3-FB23A64D4C7E}"/>
              </a:ext>
            </a:extLst>
          </p:cNvPr>
          <p:cNvSpPr txBox="1"/>
          <p:nvPr/>
        </p:nvSpPr>
        <p:spPr>
          <a:xfrm>
            <a:off x="11237305" y="0"/>
            <a:ext cx="9826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9C90E8-F112-0410-4785-4F0E94B532C7}"/>
              </a:ext>
            </a:extLst>
          </p:cNvPr>
          <p:cNvSpPr/>
          <p:nvPr/>
        </p:nvSpPr>
        <p:spPr>
          <a:xfrm>
            <a:off x="4654296" y="3439473"/>
            <a:ext cx="7217085" cy="3119164"/>
          </a:xfrm>
          <a:prstGeom prst="rect">
            <a:avLst/>
          </a:prstGeom>
          <a:solidFill>
            <a:srgbClr val="1729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72118D-16CA-43AC-AA15-3C3EFF61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018" y="4978368"/>
            <a:ext cx="6465287" cy="20967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clid Circular A Medium" panose="020B0604000000000000" pitchFamily="34" charset="0"/>
                <a:ea typeface="Euclid Circular A Medium" panose="020B0604000000000000" pitchFamily="34" charset="0"/>
              </a:rPr>
              <a:t>Social Housing </a:t>
            </a:r>
            <a:b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clid Circular A Medium" panose="020B0604000000000000" pitchFamily="34" charset="0"/>
                <a:ea typeface="Euclid Circular A Medium" panose="020B0604000000000000" pitchFamily="34" charset="0"/>
              </a:rPr>
            </a:b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clid Circular A Medium" panose="020B0604000000000000" pitchFamily="34" charset="0"/>
                <a:ea typeface="Euclid Circular A Medium" panose="020B0604000000000000" pitchFamily="34" charset="0"/>
              </a:rPr>
              <a:t>Decarbonisation Fund </a:t>
            </a:r>
            <a:r>
              <a:rPr lang="en-US" sz="3400" kern="1200" dirty="0">
                <a:solidFill>
                  <a:srgbClr val="FFFFFF"/>
                </a:solidFill>
                <a:latin typeface="Euclid Circular A Medium" panose="020B0604000000000000" pitchFamily="34" charset="0"/>
                <a:ea typeface="Euclid Circular A Medium" panose="020B0604000000000000" pitchFamily="34" charset="0"/>
              </a:rPr>
              <a:t>W1 – </a:t>
            </a:r>
            <a:br>
              <a:rPr lang="en-US" sz="3400" kern="1200" dirty="0">
                <a:solidFill>
                  <a:srgbClr val="FFFFFF"/>
                </a:solidFill>
                <a:latin typeface="Euclid Circular A Medium" panose="020B0604000000000000" pitchFamily="34" charset="0"/>
                <a:ea typeface="Euclid Circular A Medium" panose="020B0604000000000000" pitchFamily="34" charset="0"/>
              </a:rPr>
            </a:br>
            <a:br>
              <a:rPr lang="en-US" sz="3400" dirty="0">
                <a:solidFill>
                  <a:srgbClr val="FFFFFF"/>
                </a:solidFill>
                <a:latin typeface="Euclid Circular A Medium" panose="020B0604000000000000" pitchFamily="34" charset="0"/>
                <a:ea typeface="Euclid Circular A Medium" panose="020B0604000000000000" pitchFamily="34" charset="0"/>
              </a:rPr>
            </a:br>
            <a:r>
              <a:rPr lang="en-US" sz="3400" kern="1200" dirty="0">
                <a:solidFill>
                  <a:srgbClr val="FFFFFF"/>
                </a:solidFill>
                <a:latin typeface="Euclid Circular A Medium" panose="020B0604000000000000" pitchFamily="34" charset="0"/>
                <a:ea typeface="Euclid Circular A Medium" panose="020B0604000000000000" pitchFamily="34" charset="0"/>
              </a:rPr>
              <a:t>Delivery</a:t>
            </a:r>
            <a:br>
              <a:rPr lang="en-US" sz="3400" b="1" kern="1200" dirty="0">
                <a:solidFill>
                  <a:srgbClr val="FFFFFF"/>
                </a:solidFill>
                <a:latin typeface="Euclid Circular A Medium" panose="020B0604000000000000" pitchFamily="34" charset="0"/>
                <a:ea typeface="Euclid Circular A Medium" panose="020B0604000000000000" pitchFamily="34" charset="0"/>
              </a:rPr>
            </a:br>
            <a:br>
              <a:rPr lang="en-US" sz="3400" b="1" kern="1200" dirty="0">
                <a:solidFill>
                  <a:srgbClr val="FFFFFF"/>
                </a:solidFill>
                <a:latin typeface="Euclid Circular A Medium" panose="020B0604000000000000" pitchFamily="34" charset="0"/>
                <a:ea typeface="Euclid Circular A Medium" panose="020B0604000000000000" pitchFamily="34" charset="0"/>
              </a:rPr>
            </a:br>
            <a:b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A street with cars parked on the side&#10;&#10;Description automatically generated with low confidence">
            <a:extLst>
              <a:ext uri="{FF2B5EF4-FFF2-40B4-BE49-F238E27FC236}">
                <a16:creationId xmlns:a16="http://schemas.microsoft.com/office/drawing/2014/main" id="{43C91C92-6612-6A7E-CC09-8E58B57E30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" t="15318" r="54" b="18893"/>
          <a:stretch/>
        </p:blipFill>
        <p:spPr>
          <a:xfrm>
            <a:off x="4665855" y="115958"/>
            <a:ext cx="7217085" cy="3166805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710C21B-003B-B798-8480-2451F31E1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079" y="5585897"/>
            <a:ext cx="1903928" cy="891905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10F4F00-2BDC-BB97-74C9-E80A7A5365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r="23256" b="25362"/>
          <a:stretch/>
        </p:blipFill>
        <p:spPr>
          <a:xfrm>
            <a:off x="306517" y="115957"/>
            <a:ext cx="4159494" cy="316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8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ilding, person, outdoor, brick&#10;&#10;Description automatically generated">
            <a:extLst>
              <a:ext uri="{FF2B5EF4-FFF2-40B4-BE49-F238E27FC236}">
                <a16:creationId xmlns:a16="http://schemas.microsoft.com/office/drawing/2014/main" id="{30097FDD-BE89-0513-D44C-E22643E949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4" r="15544" b="2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12" name="Picture 11" descr="A picture containing floor, indoor, orange&#10;&#10;Description automatically generated">
            <a:extLst>
              <a:ext uri="{FF2B5EF4-FFF2-40B4-BE49-F238E27FC236}">
                <a16:creationId xmlns:a16="http://schemas.microsoft.com/office/drawing/2014/main" id="{1557029A-C1F2-3772-0377-D406E63804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4" r="9985"/>
          <a:stretch/>
        </p:blipFill>
        <p:spPr>
          <a:xfrm rot="5400000">
            <a:off x="4000533" y="89948"/>
            <a:ext cx="4242816" cy="4062918"/>
          </a:xfrm>
          <a:prstGeom prst="rect">
            <a:avLst/>
          </a:prstGeom>
        </p:spPr>
      </p:pic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D498FA5-0FD7-1DAE-4F96-8C3323108FE2}"/>
              </a:ext>
            </a:extLst>
          </p:cNvPr>
          <p:cNvSpPr/>
          <p:nvPr/>
        </p:nvSpPr>
        <p:spPr>
          <a:xfrm>
            <a:off x="-2" y="4300059"/>
            <a:ext cx="12191980" cy="2616533"/>
          </a:xfrm>
          <a:prstGeom prst="rect">
            <a:avLst/>
          </a:prstGeom>
          <a:solidFill>
            <a:srgbClr val="17294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5DC9F84-4E31-0ECF-4EB3-9A293E45D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52" y="4090877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5400" kern="1200" dirty="0">
                <a:solidFill>
                  <a:schemeClr val="tx1"/>
                </a:solidFill>
                <a:latin typeface="Euclid Circular A Medium" panose="020B0604000000000000" pitchFamily="34" charset="0"/>
                <a:ea typeface="Euclid Circular A Medium" panose="020B0604000000000000" pitchFamily="34" charset="0"/>
              </a:rPr>
              <a:t>Challenges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CAA2A5A0-D8A0-258A-7370-7DC0AEF9E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526" y="5966085"/>
            <a:ext cx="1903928" cy="891905"/>
          </a:xfrm>
          <a:prstGeom prst="rect">
            <a:avLst/>
          </a:prstGeom>
        </p:spPr>
      </p:pic>
      <p:pic>
        <p:nvPicPr>
          <p:cNvPr id="22" name="Picture 21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24C68D-CB4D-966C-FABF-A66D27824E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6" t="8298" r="32339" b="18431"/>
          <a:stretch/>
        </p:blipFill>
        <p:spPr>
          <a:xfrm>
            <a:off x="8180963" y="0"/>
            <a:ext cx="4035356" cy="418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71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person, outdoor&#10;&#10;Description automatically generated">
            <a:extLst>
              <a:ext uri="{FF2B5EF4-FFF2-40B4-BE49-F238E27FC236}">
                <a16:creationId xmlns:a16="http://schemas.microsoft.com/office/drawing/2014/main" id="{0C108804-BCAD-11D6-8E21-5C43885AF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4" b="49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55" name="Straight Connector 14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D096C5D4-7043-547D-7DED-ABC3BB8AB926}"/>
              </a:ext>
            </a:extLst>
          </p:cNvPr>
          <p:cNvSpPr/>
          <p:nvPr/>
        </p:nvSpPr>
        <p:spPr>
          <a:xfrm>
            <a:off x="7441970" y="2277613"/>
            <a:ext cx="5043156" cy="5022597"/>
          </a:xfrm>
          <a:prstGeom prst="ellipse">
            <a:avLst/>
          </a:prstGeom>
          <a:solidFill>
            <a:srgbClr val="172949"/>
          </a:solidFill>
          <a:ln>
            <a:solidFill>
              <a:srgbClr val="17294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5DC9F84-4E31-0ECF-4EB3-9A293E45D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0" y="2954855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  <a:latin typeface="Euclid Circular A Medium" panose="020B0604000000000000" pitchFamily="34" charset="0"/>
                <a:ea typeface="Euclid Circular A Medium" panose="020B0604000000000000" pitchFamily="34" charset="0"/>
              </a:rPr>
              <a:t>Practical Learnings</a:t>
            </a:r>
          </a:p>
        </p:txBody>
      </p:sp>
    </p:spTree>
    <p:extLst>
      <p:ext uri="{BB962C8B-B14F-4D97-AF65-F5344CB8AC3E}">
        <p14:creationId xmlns:p14="http://schemas.microsoft.com/office/powerpoint/2010/main" val="246569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2" name="Rectangle 146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C538B4-5B18-FD11-871B-D7F9F459B2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58" r="23808" b="-3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69FAED6-A4C5-9AA8-A393-E40F82E66B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0" r="9139" b="3"/>
          <a:stretch/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5DC9F84-4E31-0ECF-4EB3-9A293E45D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4"/>
            <a:ext cx="5505814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400" b="1" kern="1200" dirty="0">
                <a:solidFill>
                  <a:srgbClr val="172949"/>
                </a:solidFill>
                <a:latin typeface="Euclid Circular A Medium" panose="020B0604000000000000" pitchFamily="34" charset="0"/>
                <a:ea typeface="Euclid Circular A Medium" panose="020B0604000000000000" pitchFamily="34" charset="0"/>
              </a:rPr>
              <a:t>Supply Chain, Skills &amp; Jobs</a:t>
            </a:r>
          </a:p>
        </p:txBody>
      </p:sp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53750EA-1876-BDA0-326D-8BDE804D1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8944"/>
            <a:ext cx="3737347" cy="5615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D9A27C-B86D-4736-AEDA-0F1C3E1C3B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145" r="29473" b="1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503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DDA1B5CC5E5B47B4BCCD5D1EA283B3" ma:contentTypeVersion="4" ma:contentTypeDescription="Create a new document." ma:contentTypeScope="" ma:versionID="b405b192a0a503a04e68f85a78740f3d">
  <xsd:schema xmlns:xsd="http://www.w3.org/2001/XMLSchema" xmlns:xs="http://www.w3.org/2001/XMLSchema" xmlns:p="http://schemas.microsoft.com/office/2006/metadata/properties" xmlns:ns2="7bc899c1-049c-4269-9eff-a5397d829127" targetNamespace="http://schemas.microsoft.com/office/2006/metadata/properties" ma:root="true" ma:fieldsID="da2049e0ced81a2cb0155180315e338f" ns2:_="">
    <xsd:import namespace="7bc899c1-049c-4269-9eff-a5397d8291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c899c1-049c-4269-9eff-a5397d8291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68EDF2-CA1C-4DCE-BFA4-995E84A865DF}">
  <ds:schemaRefs>
    <ds:schemaRef ds:uri="7bc899c1-049c-4269-9eff-a5397d82912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7C15684-099F-405D-BC91-EAD79A2D5FE2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7bc899c1-049c-4269-9eff-a5397d829127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346ACFE-5AF5-4050-BBA4-4F260D630C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21447</TotalTime>
  <Words>33</Words>
  <Application>Microsoft Office PowerPoint</Application>
  <PresentationFormat>Widescreen</PresentationFormat>
  <Paragraphs>11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-apple-system</vt:lpstr>
      <vt:lpstr>Arial</vt:lpstr>
      <vt:lpstr>Calibri</vt:lpstr>
      <vt:lpstr>Calibri Light</vt:lpstr>
      <vt:lpstr>Euclid Circular A Medium</vt:lpstr>
      <vt:lpstr>Office Theme</vt:lpstr>
      <vt:lpstr>1_Office Theme</vt:lpstr>
      <vt:lpstr>PowerPoint Presentation</vt:lpstr>
      <vt:lpstr>Social Housing  Decarbonisation Fund W1 –   Delivery    </vt:lpstr>
      <vt:lpstr>Challenges</vt:lpstr>
      <vt:lpstr>Practical Learnings</vt:lpstr>
      <vt:lpstr>Supply Chain, Skills &amp; Jobs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Dent</dc:creator>
  <cp:lastModifiedBy>Ruth Dent</cp:lastModifiedBy>
  <cp:revision>17</cp:revision>
  <dcterms:created xsi:type="dcterms:W3CDTF">2021-10-15T13:18:40Z</dcterms:created>
  <dcterms:modified xsi:type="dcterms:W3CDTF">2022-11-16T07:29:32Z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0x0101007ADDA1B5CC5E5B47B4BCCD5D1EA283B3</vt:lpwstr>
  </property>
</Properties>
</file>