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75" r:id="rId4"/>
    <p:sldId id="276" r:id="rId5"/>
    <p:sldId id="277" r:id="rId6"/>
    <p:sldId id="264" r:id="rId7"/>
    <p:sldId id="278" r:id="rId8"/>
    <p:sldId id="279" r:id="rId9"/>
    <p:sldId id="273" r:id="rId10"/>
    <p:sldId id="274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ource Sans Pro" panose="020B060402020202020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6263"/>
    <a:srgbClr val="00A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F9FDA4D-C1DA-41B0-944F-3E91A723EB2C}">
  <a:tblStyle styleId="{BF9FDA4D-C1DA-41B0-944F-3E91A723EB2C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1626B85-673B-4CA5-B09D-4868291687A8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35428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00AEEF"/>
              </a:buClr>
              <a:buFont typeface="Century Gothic"/>
              <a:buNone/>
              <a:defRPr sz="3600" b="1" i="0" u="none" strike="noStrike" cap="none">
                <a:solidFill>
                  <a:srgbClr val="00AEE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6E2"/>
              </a:buClr>
              <a:buFont typeface="Arial"/>
              <a:buNone/>
              <a:defRPr sz="2000" b="1" i="0" u="none" strike="noStrike" cap="none">
                <a:solidFill>
                  <a:srgbClr val="00A6E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 rot="5400000">
            <a:off x="5110344" y="2549707"/>
            <a:ext cx="509551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AEEF"/>
              </a:buClr>
              <a:buFont typeface="Century Gothic"/>
              <a:buNone/>
              <a:defRPr sz="3600" b="1" i="0" u="none" strike="noStrike" cap="none">
                <a:solidFill>
                  <a:srgbClr val="00AEE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 rot="5400000">
            <a:off x="851675" y="636176"/>
            <a:ext cx="523084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AEEF"/>
              </a:buClr>
              <a:buFont typeface="Arial"/>
              <a:buNone/>
              <a:defRPr sz="1600" b="1" i="0" u="none" strike="noStrike" cap="none">
                <a:solidFill>
                  <a:srgbClr val="00AEE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66666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666666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691062"/>
            <a:ext cx="8229600" cy="909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AEEF"/>
              </a:buClr>
              <a:buFont typeface="Century Gothic"/>
              <a:buNone/>
              <a:defRPr sz="3600" b="1" i="0" u="none" strike="noStrike" cap="none">
                <a:solidFill>
                  <a:srgbClr val="00AEE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523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A6E2"/>
              </a:buClr>
              <a:buFont typeface="Arial"/>
              <a:buNone/>
              <a:defRPr sz="1600" b="1" i="0" u="none" strike="noStrike" cap="none">
                <a:solidFill>
                  <a:srgbClr val="00A6E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6850" algn="l" rtl="0">
              <a:spcBef>
                <a:spcPts val="280"/>
              </a:spcBef>
              <a:buClr>
                <a:srgbClr val="666666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66666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666666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3970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57200" y="2362858"/>
            <a:ext cx="4040187" cy="33270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6850" algn="l" rtl="0">
              <a:spcBef>
                <a:spcPts val="280"/>
              </a:spcBef>
              <a:buClr>
                <a:srgbClr val="666666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66666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666666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3"/>
          </p:nvPr>
        </p:nvSpPr>
        <p:spPr>
          <a:xfrm>
            <a:off x="4649787" y="2367113"/>
            <a:ext cx="4040187" cy="33270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6850" algn="l" rtl="0">
              <a:spcBef>
                <a:spcPts val="280"/>
              </a:spcBef>
              <a:buClr>
                <a:srgbClr val="666666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66666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666666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4"/>
          </p:nvPr>
        </p:nvSpPr>
        <p:spPr>
          <a:xfrm>
            <a:off x="4651376" y="1600200"/>
            <a:ext cx="4038599" cy="523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A6E2"/>
              </a:buClr>
              <a:buFont typeface="Arial"/>
              <a:buNone/>
              <a:defRPr sz="1600" b="1" i="0" u="none" strike="noStrike" cap="none">
                <a:solidFill>
                  <a:srgbClr val="00A6E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6850" algn="l" rtl="0">
              <a:spcBef>
                <a:spcPts val="280"/>
              </a:spcBef>
              <a:buClr>
                <a:srgbClr val="666666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66666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666666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3970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115954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AEEF"/>
              </a:buClr>
              <a:buFont typeface="Century Gothic"/>
              <a:buNone/>
              <a:defRPr sz="3600" b="1" i="0" u="none" strike="noStrike" cap="none">
                <a:solidFill>
                  <a:srgbClr val="00AEE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AEEF"/>
              </a:buClr>
              <a:buFont typeface="Century Gothic"/>
              <a:buNone/>
              <a:defRPr sz="4000" b="1" i="0" u="none" strike="noStrike" cap="none">
                <a:solidFill>
                  <a:srgbClr val="00AEE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A6E2"/>
              </a:buClr>
              <a:buFont typeface="Arial"/>
              <a:buNone/>
              <a:defRPr sz="1600" b="1" i="0" u="none" strike="noStrike" cap="none">
                <a:solidFill>
                  <a:srgbClr val="00A6E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458066"/>
            <a:ext cx="8229600" cy="10770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AEEF"/>
              </a:buClr>
              <a:buFont typeface="Century Gothic"/>
              <a:buNone/>
              <a:defRPr sz="3600" b="1" i="0" u="none" strike="noStrike" cap="none">
                <a:solidFill>
                  <a:srgbClr val="00AEE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55289"/>
            <a:ext cx="4040187" cy="394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A6E2"/>
              </a:buClr>
              <a:buFont typeface="Arial"/>
              <a:buNone/>
              <a:defRPr sz="1600" b="1" i="0" u="none" strike="noStrike" cap="none">
                <a:solidFill>
                  <a:srgbClr val="00A6E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4718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  <a:defRPr sz="16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66666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666666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655289"/>
            <a:ext cx="4041774" cy="3946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A6E2"/>
              </a:buClr>
              <a:buFont typeface="Arial"/>
              <a:buNone/>
              <a:defRPr sz="1600" b="1" i="0" u="none" strike="noStrike" cap="none">
                <a:solidFill>
                  <a:srgbClr val="00A6E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4718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  <a:defRPr sz="16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66666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666666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5"/>
          </p:nvPr>
        </p:nvSpPr>
        <p:spPr>
          <a:xfrm>
            <a:off x="457200" y="2799133"/>
            <a:ext cx="4040187" cy="33270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6850" algn="l" rtl="0">
              <a:spcBef>
                <a:spcPts val="280"/>
              </a:spcBef>
              <a:buClr>
                <a:srgbClr val="666666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66666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666666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6"/>
          </p:nvPr>
        </p:nvSpPr>
        <p:spPr>
          <a:xfrm>
            <a:off x="4649787" y="2803388"/>
            <a:ext cx="4040187" cy="33270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6850" algn="l" rtl="0">
              <a:spcBef>
                <a:spcPts val="280"/>
              </a:spcBef>
              <a:buClr>
                <a:srgbClr val="666666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66666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666666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916133"/>
            <a:ext cx="3008313" cy="716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AEEF"/>
              </a:buClr>
              <a:buFont typeface="Century Gothic"/>
              <a:buNone/>
              <a:defRPr sz="2000" b="1" i="0" u="none" strike="noStrike" cap="none">
                <a:solidFill>
                  <a:srgbClr val="00AEE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916134"/>
            <a:ext cx="5111750" cy="7167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EEF"/>
              </a:buClr>
              <a:buFont typeface="Arial"/>
              <a:buNone/>
              <a:defRPr sz="3200" b="1" i="0" u="none" strike="noStrike" cap="none">
                <a:solidFill>
                  <a:srgbClr val="00AEE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666666"/>
              </a:buClr>
              <a:buFont typeface="Arial"/>
              <a:buNone/>
              <a:defRPr sz="16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666666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1748984"/>
            <a:ext cx="3008313" cy="43771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A6E2"/>
              </a:buClr>
              <a:buFont typeface="Arial"/>
              <a:buNone/>
              <a:defRPr sz="1400" b="1" i="0" u="none" strike="noStrike" cap="none">
                <a:solidFill>
                  <a:srgbClr val="00A6E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3575050" y="1750517"/>
            <a:ext cx="5111750" cy="43756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6850" algn="l" rtl="0">
              <a:spcBef>
                <a:spcPts val="280"/>
              </a:spcBef>
              <a:buClr>
                <a:srgbClr val="666666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66666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666666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A6E2"/>
              </a:buClr>
              <a:buFont typeface="Century Gothic"/>
              <a:buNone/>
              <a:defRPr sz="2000" b="1" i="0" u="none" strike="noStrike" cap="none">
                <a:solidFill>
                  <a:srgbClr val="00A6E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EEF"/>
              </a:buClr>
              <a:buFont typeface="Arial"/>
              <a:buNone/>
              <a:defRPr sz="3200" b="1" i="0" u="none" strike="noStrike" cap="none">
                <a:solidFill>
                  <a:srgbClr val="00AEE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A6E2"/>
              </a:buClr>
              <a:buFont typeface="Arial"/>
              <a:buNone/>
              <a:defRPr sz="1600" b="1" i="0" u="none" strike="noStrike" cap="none">
                <a:solidFill>
                  <a:srgbClr val="00A6E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115954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AEEF"/>
              </a:buClr>
              <a:buFont typeface="Century Gothic"/>
              <a:buNone/>
              <a:defRPr sz="3600" b="1" i="0" u="none" strike="noStrike" cap="none">
                <a:solidFill>
                  <a:srgbClr val="00AEE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3014093" y="136422"/>
            <a:ext cx="311581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AEEF"/>
              </a:buClr>
              <a:buFont typeface="Arial"/>
              <a:buNone/>
              <a:defRPr sz="1600" b="1" i="0" u="none" strike="noStrike" cap="none">
                <a:solidFill>
                  <a:srgbClr val="00AEE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66666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666666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0002_16-Oomph_PP_Master_Standard.gif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08"/>
            <a:ext cx="9152177" cy="686580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115954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AEEF"/>
              </a:buClr>
              <a:buFont typeface="Century Gothic"/>
              <a:buNone/>
              <a:defRPr sz="3600" b="1" i="0" u="none" strike="noStrike" cap="none">
                <a:solidFill>
                  <a:srgbClr val="00AEE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2693316"/>
            <a:ext cx="8229600" cy="4402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AEEF"/>
              </a:buClr>
              <a:buFont typeface="Arial"/>
              <a:buNone/>
              <a:defRPr sz="1600" b="1" i="0" u="none" strike="noStrike" cap="none">
                <a:solidFill>
                  <a:srgbClr val="00AEE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@oomph-wellnes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83568" y="2060848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AEEF"/>
              </a:buClr>
              <a:buSzPct val="25000"/>
              <a:buFont typeface="Century Gothic"/>
              <a:buNone/>
            </a:pPr>
            <a:r>
              <a:rPr lang="en-GB" sz="3600" b="1" i="0" u="none" strike="noStrike" cap="none" dirty="0">
                <a:solidFill>
                  <a:srgbClr val="00AE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Oomph! Wellness </a:t>
            </a:r>
            <a:br>
              <a:rPr lang="en-GB" sz="3600" b="1" i="0" u="none" strike="noStrike" cap="none" dirty="0">
                <a:solidFill>
                  <a:srgbClr val="00AEE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GB" sz="3600" b="1" i="0" u="none" strike="noStrike" cap="none" dirty="0">
                <a:solidFill>
                  <a:srgbClr val="00AEE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3600" b="1" i="0" u="none" strike="noStrike" cap="none" dirty="0">
                <a:solidFill>
                  <a:srgbClr val="00AE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Putting some Oomph! into the Community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403648" y="4221088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6E2"/>
              </a:buClr>
              <a:buSzPct val="25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0A6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David Terrace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B190-D1A1-49EA-93E5-7A56153F8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get some Oomph?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2371A-AB94-4C1A-A6CC-78D69E04667A}"/>
              </a:ext>
            </a:extLst>
          </p:cNvPr>
          <p:cNvSpPr txBox="1"/>
          <p:nvPr/>
        </p:nvSpPr>
        <p:spPr>
          <a:xfrm>
            <a:off x="755576" y="1700808"/>
            <a:ext cx="734481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6263"/>
                </a:solidFill>
                <a:latin typeface="Century Gothic" panose="020B0502020202020204" pitchFamily="34" charset="0"/>
              </a:rPr>
              <a:t>We’re looking to work with extra care, sheltered housing and independent living providers to embed a culture of fun, wellbeing and activities.</a:t>
            </a:r>
          </a:p>
          <a:p>
            <a:endParaRPr lang="en-GB" sz="2000" dirty="0">
              <a:solidFill>
                <a:srgbClr val="706263"/>
              </a:solidFill>
              <a:latin typeface="Century Gothic" panose="020B0502020202020204" pitchFamily="34" charset="0"/>
            </a:endParaRPr>
          </a:p>
          <a:p>
            <a:r>
              <a:rPr lang="en-GB" sz="2000" dirty="0">
                <a:solidFill>
                  <a:srgbClr val="706263"/>
                </a:solidFill>
                <a:latin typeface="Century Gothic" panose="020B0502020202020204" pitchFamily="34" charset="0"/>
              </a:rPr>
              <a:t>If you are interested in talking further please contact:</a:t>
            </a:r>
          </a:p>
          <a:p>
            <a:endParaRPr lang="en-GB" sz="2000" dirty="0">
              <a:solidFill>
                <a:srgbClr val="706263"/>
              </a:solidFill>
              <a:latin typeface="Century Gothic" panose="020B0502020202020204" pitchFamily="34" charset="0"/>
            </a:endParaRPr>
          </a:p>
          <a:p>
            <a:r>
              <a:rPr lang="en-GB" sz="2000" dirty="0">
                <a:solidFill>
                  <a:srgbClr val="706263"/>
                </a:solidFill>
                <a:latin typeface="Century Gothic" panose="020B0502020202020204" pitchFamily="34" charset="0"/>
              </a:rPr>
              <a:t>David Terrace – Head of Community Partnerships</a:t>
            </a:r>
          </a:p>
          <a:p>
            <a:r>
              <a:rPr lang="en-GB" sz="2000" dirty="0">
                <a:solidFill>
                  <a:srgbClr val="00A6E2"/>
                </a:solidFill>
                <a:latin typeface="Century Gothic" panose="020B0502020202020204" pitchFamily="34" charset="0"/>
                <a:hlinkClick r:id="rId2"/>
              </a:rPr>
              <a:t>david@oomph-wellness.org</a:t>
            </a:r>
            <a:endParaRPr lang="en-GB" sz="2000" dirty="0">
              <a:solidFill>
                <a:srgbClr val="00A6E2"/>
              </a:solidFill>
              <a:latin typeface="Century Gothic" panose="020B0502020202020204" pitchFamily="34" charset="0"/>
            </a:endParaRPr>
          </a:p>
          <a:p>
            <a:r>
              <a:rPr lang="en-GB" sz="2000" dirty="0">
                <a:solidFill>
                  <a:srgbClr val="706263"/>
                </a:solidFill>
                <a:latin typeface="Century Gothic" panose="020B0502020202020204" pitchFamily="34" charset="0"/>
              </a:rPr>
              <a:t>07463113259</a:t>
            </a:r>
          </a:p>
          <a:p>
            <a:endParaRPr lang="en-GB" sz="2000" dirty="0">
              <a:solidFill>
                <a:srgbClr val="706263"/>
              </a:solidFill>
              <a:latin typeface="Century Gothic" panose="020B0502020202020204" pitchFamily="34" charset="0"/>
            </a:endParaRPr>
          </a:p>
          <a:p>
            <a:endParaRPr lang="en-GB" sz="2000" dirty="0">
              <a:solidFill>
                <a:srgbClr val="706263"/>
              </a:solidFill>
              <a:latin typeface="Century Gothic" panose="020B0502020202020204" pitchFamily="34" charset="0"/>
            </a:endParaRPr>
          </a:p>
          <a:p>
            <a:r>
              <a:rPr lang="en-GB" sz="2000" dirty="0">
                <a:solidFill>
                  <a:srgbClr val="706263"/>
                </a:solidFill>
                <a:latin typeface="Century Gothic" panose="020B0502020202020204" pitchFamily="34" charset="0"/>
              </a:rPr>
              <a:t>We looking forward to working with you!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79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D8033-74BC-49DB-AF00-CFEB27038E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72516">
            <a:off x="356105" y="1409333"/>
            <a:ext cx="1019530" cy="1378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" name="Shape 6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80665">
            <a:off x="7524065" y="1363091"/>
            <a:ext cx="1182727" cy="1993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07781" y="467431"/>
            <a:ext cx="890928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AEEF"/>
              </a:buClr>
              <a:buSzPct val="25000"/>
              <a:buFont typeface="Century Gothic"/>
              <a:buNone/>
            </a:pPr>
            <a:r>
              <a:rPr lang="en-GB" sz="3000" b="1" i="0" u="none" strike="noStrike" cap="none" dirty="0">
                <a:solidFill>
                  <a:srgbClr val="00AE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organisation makes people happy!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349379" y="6000090"/>
            <a:ext cx="5639121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Source Sans Pro"/>
              <a:buNone/>
            </a:pPr>
            <a:r>
              <a:rPr lang="en-GB" sz="1600" b="0" i="0" u="none" strike="noStrike" cap="none" dirty="0">
                <a:solidFill>
                  <a:srgbClr val="706263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An award winning social enterprise dedicated to enhancing the mental, physical and emotional wellbeing of older adults</a:t>
            </a: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5266" y="1563333"/>
            <a:ext cx="4471497" cy="388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10124">
            <a:off x="365956" y="2785335"/>
            <a:ext cx="1829993" cy="1372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22E565-EC92-442F-9A43-62419538D3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93306">
            <a:off x="6878901" y="2935746"/>
            <a:ext cx="2081335" cy="1368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D5D58D-0CE6-41B2-9381-B1C4C3258C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32884">
            <a:off x="444019" y="4201398"/>
            <a:ext cx="1368152" cy="1655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" name="Shape 70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809402" flipH="1">
            <a:off x="7237819" y="4433424"/>
            <a:ext cx="1574516" cy="1191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067C2F-11C1-45F1-9784-EA5A98F42AC4}"/>
              </a:ext>
            </a:extLst>
          </p:cNvPr>
          <p:cNvSpPr/>
          <p:nvPr/>
        </p:nvSpPr>
        <p:spPr>
          <a:xfrm>
            <a:off x="5269396" y="2204864"/>
            <a:ext cx="3623084" cy="3260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10770-32E7-4C91-931B-F9E65D20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en-GB" dirty="0"/>
              <a:t>The problem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D0FF5-3EFF-4423-AA68-90E52F112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164" y="2153177"/>
            <a:ext cx="4111172" cy="35375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7D2FF5-DE81-46E0-8456-4F8D9287EEB3}"/>
              </a:ext>
            </a:extLst>
          </p:cNvPr>
          <p:cNvSpPr/>
          <p:nvPr/>
        </p:nvSpPr>
        <p:spPr>
          <a:xfrm>
            <a:off x="370986" y="5742385"/>
            <a:ext cx="43742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/>
              <a:t>https://www.gov.uk/government/uploads/system/uploads/attachment_data/file/613532/obes-phys-acti-diet-eng-2017-rep.pdf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F795730-CB74-4E62-8C6D-4D1BB3952F65}"/>
              </a:ext>
            </a:extLst>
          </p:cNvPr>
          <p:cNvSpPr/>
          <p:nvPr/>
        </p:nvSpPr>
        <p:spPr>
          <a:xfrm>
            <a:off x="4456266" y="3356992"/>
            <a:ext cx="741122" cy="864096"/>
          </a:xfrm>
          <a:prstGeom prst="rightArrow">
            <a:avLst/>
          </a:prstGeom>
          <a:solidFill>
            <a:srgbClr val="00A6E2"/>
          </a:solidFill>
          <a:ln>
            <a:solidFill>
              <a:srgbClr val="00A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684EE-5FDE-44A5-92D0-0FD58C4C7A57}"/>
              </a:ext>
            </a:extLst>
          </p:cNvPr>
          <p:cNvSpPr/>
          <p:nvPr/>
        </p:nvSpPr>
        <p:spPr>
          <a:xfrm>
            <a:off x="5519938" y="2767776"/>
            <a:ext cx="33725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706263"/>
                </a:solidFill>
                <a:latin typeface="Century Gothic" panose="020B0502020202020204" pitchFamily="34" charset="0"/>
              </a:rPr>
              <a:t>• Reducing cognitive function</a:t>
            </a:r>
          </a:p>
          <a:p>
            <a:r>
              <a:rPr lang="en-GB" sz="1800" dirty="0">
                <a:solidFill>
                  <a:srgbClr val="706263"/>
                </a:solidFill>
                <a:latin typeface="Century Gothic" panose="020B0502020202020204" pitchFamily="34" charset="0"/>
              </a:rPr>
              <a:t>• Cardiovascular disease</a:t>
            </a:r>
          </a:p>
          <a:p>
            <a:r>
              <a:rPr lang="en-GB" sz="1800" dirty="0">
                <a:solidFill>
                  <a:srgbClr val="706263"/>
                </a:solidFill>
                <a:latin typeface="Century Gothic" panose="020B0502020202020204" pitchFamily="34" charset="0"/>
              </a:rPr>
              <a:t>• Inability to carry out daily living activities</a:t>
            </a:r>
          </a:p>
          <a:p>
            <a:r>
              <a:rPr lang="en-GB" sz="1800" dirty="0">
                <a:solidFill>
                  <a:srgbClr val="706263"/>
                </a:solidFill>
                <a:latin typeface="Century Gothic" panose="020B0502020202020204" pitchFamily="34" charset="0"/>
              </a:rPr>
              <a:t>• Reduced mood and self‑esteem</a:t>
            </a:r>
          </a:p>
          <a:p>
            <a:r>
              <a:rPr lang="en-GB" sz="1800" dirty="0">
                <a:solidFill>
                  <a:srgbClr val="706263"/>
                </a:solidFill>
                <a:latin typeface="Century Gothic" panose="020B0502020202020204" pitchFamily="34" charset="0"/>
              </a:rPr>
              <a:t>• Falls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D8F1-2E22-4B0A-AAAB-88BB7202E080}"/>
              </a:ext>
            </a:extLst>
          </p:cNvPr>
          <p:cNvSpPr txBox="1"/>
          <p:nvPr/>
        </p:nvSpPr>
        <p:spPr>
          <a:xfrm>
            <a:off x="5525193" y="2204864"/>
            <a:ext cx="2809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706263"/>
                </a:solidFill>
                <a:latin typeface="Century Gothic" panose="020B0502020202020204" pitchFamily="34" charset="0"/>
              </a:rPr>
              <a:t>Increasing risk of:</a:t>
            </a:r>
          </a:p>
        </p:txBody>
      </p:sp>
    </p:spTree>
    <p:extLst>
      <p:ext uri="{BB962C8B-B14F-4D97-AF65-F5344CB8AC3E}">
        <p14:creationId xmlns:p14="http://schemas.microsoft.com/office/powerpoint/2010/main" val="95413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BF9EB-F6BE-4E8D-9E0C-ECCB4116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14375"/>
            <a:ext cx="8229600" cy="1143000"/>
          </a:xfrm>
        </p:spPr>
        <p:txBody>
          <a:bodyPr/>
          <a:lstStyle/>
          <a:p>
            <a:r>
              <a:rPr lang="en-GB" dirty="0"/>
              <a:t>Our solution</a:t>
            </a:r>
          </a:p>
        </p:txBody>
      </p:sp>
      <p:pic>
        <p:nvPicPr>
          <p:cNvPr id="4" name="Graphic 3" descr="Right Pointing Backhand Index ">
            <a:extLst>
              <a:ext uri="{FF2B5EF4-FFF2-40B4-BE49-F238E27FC236}">
                <a16:creationId xmlns:a16="http://schemas.microsoft.com/office/drawing/2014/main" id="{E585078D-6724-4F9B-BFFF-49C104533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698" y="3624824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296CBA-7F35-48BA-B2F9-DC874785512B}"/>
              </a:ext>
            </a:extLst>
          </p:cNvPr>
          <p:cNvSpPr txBox="1"/>
          <p:nvPr/>
        </p:nvSpPr>
        <p:spPr>
          <a:xfrm>
            <a:off x="1576945" y="3851192"/>
            <a:ext cx="6955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6263"/>
                </a:solidFill>
                <a:latin typeface="Century Gothic" panose="020B0502020202020204" pitchFamily="34" charset="0"/>
              </a:rPr>
              <a:t>Fun, engaging and adaptable sessions</a:t>
            </a:r>
          </a:p>
        </p:txBody>
      </p:sp>
      <p:pic>
        <p:nvPicPr>
          <p:cNvPr id="6" name="Graphic 5" descr="Right Pointing Backhand Index ">
            <a:extLst>
              <a:ext uri="{FF2B5EF4-FFF2-40B4-BE49-F238E27FC236}">
                <a16:creationId xmlns:a16="http://schemas.microsoft.com/office/drawing/2014/main" id="{F8C4518B-5505-4134-A108-23DF02913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698" y="2104014"/>
            <a:ext cx="914400" cy="914400"/>
          </a:xfrm>
          <a:prstGeom prst="rect">
            <a:avLst/>
          </a:prstGeom>
        </p:spPr>
      </p:pic>
      <p:pic>
        <p:nvPicPr>
          <p:cNvPr id="7" name="Graphic 6" descr="Right Pointing Backhand Index ">
            <a:extLst>
              <a:ext uri="{FF2B5EF4-FFF2-40B4-BE49-F238E27FC236}">
                <a16:creationId xmlns:a16="http://schemas.microsoft.com/office/drawing/2014/main" id="{11530A93-BB13-45DF-89C8-8B18FDFC7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545" y="5172471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26698B-6221-488C-B1AF-FCF861B73F5D}"/>
              </a:ext>
            </a:extLst>
          </p:cNvPr>
          <p:cNvSpPr txBox="1"/>
          <p:nvPr/>
        </p:nvSpPr>
        <p:spPr>
          <a:xfrm>
            <a:off x="1555952" y="5172471"/>
            <a:ext cx="6976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6263"/>
                </a:solidFill>
                <a:latin typeface="Century Gothic" panose="020B0502020202020204" pitchFamily="34" charset="0"/>
              </a:rPr>
              <a:t>Make the most of the expertise within these settings, through training and  support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B1705E-FD4F-4A4F-969C-8634CEB6D8A9}"/>
              </a:ext>
            </a:extLst>
          </p:cNvPr>
          <p:cNvSpPr txBox="1"/>
          <p:nvPr/>
        </p:nvSpPr>
        <p:spPr>
          <a:xfrm>
            <a:off x="1576945" y="2160580"/>
            <a:ext cx="661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6263"/>
                </a:solidFill>
                <a:latin typeface="Century Gothic" panose="020B0502020202020204" pitchFamily="34" charset="0"/>
              </a:rPr>
              <a:t>Take physical activity to where older people live or go regularly </a:t>
            </a:r>
          </a:p>
        </p:txBody>
      </p:sp>
    </p:spTree>
    <p:extLst>
      <p:ext uri="{BB962C8B-B14F-4D97-AF65-F5344CB8AC3E}">
        <p14:creationId xmlns:p14="http://schemas.microsoft.com/office/powerpoint/2010/main" val="104409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0D7C8-19C3-4AE7-99B9-EEEA43C21D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6413">
            <a:off x="4334366" y="2191939"/>
            <a:ext cx="4392488" cy="2948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phic 4" descr="Thumbs Up Sign">
            <a:extLst>
              <a:ext uri="{FF2B5EF4-FFF2-40B4-BE49-F238E27FC236}">
                <a16:creationId xmlns:a16="http://schemas.microsoft.com/office/drawing/2014/main" id="{E55F50ED-95F5-44E8-B3B3-491BEBB83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982" y="1451927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4228D8-184D-49A5-9F31-FC4E972029B5}"/>
              </a:ext>
            </a:extLst>
          </p:cNvPr>
          <p:cNvSpPr txBox="1"/>
          <p:nvPr/>
        </p:nvSpPr>
        <p:spPr>
          <a:xfrm>
            <a:off x="1477079" y="173274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6263"/>
                </a:solidFill>
                <a:latin typeface="Century Gothic" panose="020B0502020202020204" pitchFamily="34" charset="0"/>
              </a:rPr>
              <a:t>Gamification</a:t>
            </a:r>
          </a:p>
        </p:txBody>
      </p:sp>
      <p:pic>
        <p:nvPicPr>
          <p:cNvPr id="7" name="Graphic 6" descr="Thumbs Up Sign">
            <a:extLst>
              <a:ext uri="{FF2B5EF4-FFF2-40B4-BE49-F238E27FC236}">
                <a16:creationId xmlns:a16="http://schemas.microsoft.com/office/drawing/2014/main" id="{FA387E79-4866-41BA-A0EF-2B6EEDEEB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442" y="2692647"/>
            <a:ext cx="914400" cy="914400"/>
          </a:xfrm>
          <a:prstGeom prst="rect">
            <a:avLst/>
          </a:prstGeom>
        </p:spPr>
      </p:pic>
      <p:pic>
        <p:nvPicPr>
          <p:cNvPr id="8" name="Graphic 7" descr="Thumbs Up Sign">
            <a:extLst>
              <a:ext uri="{FF2B5EF4-FFF2-40B4-BE49-F238E27FC236}">
                <a16:creationId xmlns:a16="http://schemas.microsoft.com/office/drawing/2014/main" id="{2D9A87FA-3F7E-4021-9303-7F5BF8AD2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967" y="4014439"/>
            <a:ext cx="914400" cy="914400"/>
          </a:xfrm>
          <a:prstGeom prst="rect">
            <a:avLst/>
          </a:prstGeom>
        </p:spPr>
      </p:pic>
      <p:pic>
        <p:nvPicPr>
          <p:cNvPr id="9" name="Graphic 8" descr="Thumbs Up Sign">
            <a:extLst>
              <a:ext uri="{FF2B5EF4-FFF2-40B4-BE49-F238E27FC236}">
                <a16:creationId xmlns:a16="http://schemas.microsoft.com/office/drawing/2014/main" id="{6C003CB5-CF64-4011-8CAB-DA24D54F2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982" y="5081239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0AAA2D-B347-4257-987D-E1A975AA2018}"/>
              </a:ext>
            </a:extLst>
          </p:cNvPr>
          <p:cNvSpPr txBox="1"/>
          <p:nvPr/>
        </p:nvSpPr>
        <p:spPr>
          <a:xfrm>
            <a:off x="1547664" y="2858843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6263"/>
                </a:solidFill>
                <a:latin typeface="Century Gothic" panose="020B0502020202020204" pitchFamily="34" charset="0"/>
              </a:rPr>
              <a:t>Inclusive competition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DDBD89-F2AB-44B6-9691-0A9961AE5320}"/>
              </a:ext>
            </a:extLst>
          </p:cNvPr>
          <p:cNvSpPr txBox="1"/>
          <p:nvPr/>
        </p:nvSpPr>
        <p:spPr>
          <a:xfrm>
            <a:off x="1523811" y="4138477"/>
            <a:ext cx="2570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6263"/>
                </a:solidFill>
                <a:latin typeface="Century Gothic" panose="020B0502020202020204" pitchFamily="34" charset="0"/>
              </a:rPr>
              <a:t>Contemporary music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7C6813-7400-47B2-8AA6-0539B4ADC954}"/>
              </a:ext>
            </a:extLst>
          </p:cNvPr>
          <p:cNvSpPr txBox="1"/>
          <p:nvPr/>
        </p:nvSpPr>
        <p:spPr>
          <a:xfrm>
            <a:off x="1523811" y="5287753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6263"/>
                </a:solidFill>
                <a:latin typeface="Century Gothic" panose="020B0502020202020204" pitchFamily="34" charset="0"/>
              </a:rPr>
              <a:t>Themes and imagery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AB2EFF-4807-41BC-A086-C3B45E4F2613}"/>
              </a:ext>
            </a:extLst>
          </p:cNvPr>
          <p:cNvSpPr txBox="1"/>
          <p:nvPr/>
        </p:nvSpPr>
        <p:spPr>
          <a:xfrm>
            <a:off x="473196" y="824491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What makes up the sessions?</a:t>
            </a:r>
          </a:p>
        </p:txBody>
      </p:sp>
    </p:spTree>
    <p:extLst>
      <p:ext uri="{BB962C8B-B14F-4D97-AF65-F5344CB8AC3E}">
        <p14:creationId xmlns:p14="http://schemas.microsoft.com/office/powerpoint/2010/main" val="93700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944" y="5027965"/>
            <a:ext cx="1757535" cy="170960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864" y="3902709"/>
            <a:ext cx="1957826" cy="114737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99" y="2853249"/>
            <a:ext cx="1473664" cy="170592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300" y="1797983"/>
            <a:ext cx="2199802" cy="165411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722" y="2447145"/>
            <a:ext cx="2643378" cy="1886990"/>
          </a:xfrm>
          <a:prstGeom prst="rect">
            <a:avLst/>
          </a:prstGeom>
        </p:spPr>
      </p:pic>
      <p:sp>
        <p:nvSpPr>
          <p:cNvPr id="136" name="Shape 136"/>
          <p:cNvSpPr/>
          <p:nvPr/>
        </p:nvSpPr>
        <p:spPr>
          <a:xfrm rot="-623122">
            <a:off x="2245681" y="2966783"/>
            <a:ext cx="1184121" cy="5858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19050" cap="flat" cmpd="sng">
            <a:solidFill>
              <a:srgbClr val="00A6E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200" dirty="0">
                <a:solidFill>
                  <a:srgbClr val="706263"/>
                </a:solidFill>
                <a:latin typeface="Century Gothic" panose="020B0502020202020204" pitchFamily="34" charset="0"/>
              </a:rPr>
              <a:t>Lives in</a:t>
            </a:r>
          </a:p>
        </p:txBody>
      </p:sp>
      <p:sp>
        <p:nvSpPr>
          <p:cNvPr id="137" name="Shape 137"/>
          <p:cNvSpPr/>
          <p:nvPr/>
        </p:nvSpPr>
        <p:spPr>
          <a:xfrm rot="1183867">
            <a:off x="2253179" y="4288256"/>
            <a:ext cx="1137327" cy="64990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19050" cap="flat" cmpd="sng">
            <a:solidFill>
              <a:srgbClr val="00A6E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>
                <a:solidFill>
                  <a:srgbClr val="706263"/>
                </a:solidFill>
                <a:latin typeface="Century Gothic" panose="020B0502020202020204" pitchFamily="34" charset="0"/>
              </a:rPr>
              <a:t>Goes to </a:t>
            </a:r>
          </a:p>
        </p:txBody>
      </p:sp>
      <p:sp>
        <p:nvSpPr>
          <p:cNvPr id="138" name="Shape 138"/>
          <p:cNvSpPr/>
          <p:nvPr/>
        </p:nvSpPr>
        <p:spPr>
          <a:xfrm rot="-623122">
            <a:off x="5232896" y="4173989"/>
            <a:ext cx="1200485" cy="6812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19050" cap="flat" cmpd="sng">
            <a:solidFill>
              <a:srgbClr val="00A6E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>
                <a:solidFill>
                  <a:srgbClr val="706263"/>
                </a:solidFill>
                <a:latin typeface="Century Gothic" panose="020B0502020202020204" pitchFamily="34" charset="0"/>
              </a:rPr>
              <a:t>Join group</a:t>
            </a:r>
          </a:p>
        </p:txBody>
      </p:sp>
      <p:sp>
        <p:nvSpPr>
          <p:cNvPr id="141" name="Shape 141"/>
          <p:cNvSpPr/>
          <p:nvPr/>
        </p:nvSpPr>
        <p:spPr>
          <a:xfrm>
            <a:off x="3367300" y="793350"/>
            <a:ext cx="2009700" cy="1338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>
              <a:lumMod val="95000"/>
            </a:schemeClr>
          </a:solidFill>
          <a:ln w="19050" cap="flat" cmpd="sng">
            <a:solidFill>
              <a:srgbClr val="00A6E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dirty="0">
                <a:solidFill>
                  <a:srgbClr val="706263"/>
                </a:solidFill>
                <a:latin typeface="Century Gothic" panose="020B0502020202020204" pitchFamily="34" charset="0"/>
              </a:rPr>
              <a:t>CSPs </a:t>
            </a:r>
            <a:r>
              <a:rPr lang="en-GB" b="1" dirty="0">
                <a:solidFill>
                  <a:srgbClr val="706263"/>
                </a:solidFill>
                <a:latin typeface="Century Gothic" panose="020B0502020202020204" pitchFamily="34" charset="0"/>
              </a:rPr>
              <a:t>identify</a:t>
            </a:r>
            <a:r>
              <a:rPr lang="en-GB" dirty="0">
                <a:solidFill>
                  <a:srgbClr val="706263"/>
                </a:solidFill>
                <a:latin typeface="Century Gothic" panose="020B0502020202020204" pitchFamily="34" charset="0"/>
              </a:rPr>
              <a:t> most suitable venues in area</a:t>
            </a:r>
          </a:p>
        </p:txBody>
      </p:sp>
      <p:sp>
        <p:nvSpPr>
          <p:cNvPr id="142" name="Shape 142"/>
          <p:cNvSpPr/>
          <p:nvPr/>
        </p:nvSpPr>
        <p:spPr>
          <a:xfrm>
            <a:off x="6402475" y="1526250"/>
            <a:ext cx="2009700" cy="1338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>
              <a:lumMod val="95000"/>
            </a:schemeClr>
          </a:solidFill>
          <a:ln w="19050" cap="flat" cmpd="sng">
            <a:solidFill>
              <a:srgbClr val="00A6E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dirty="0">
                <a:solidFill>
                  <a:srgbClr val="706263"/>
                </a:solidFill>
                <a:latin typeface="Century Gothic" panose="020B0502020202020204" pitchFamily="34" charset="0"/>
              </a:rPr>
              <a:t>CSPs and NGBs can identify </a:t>
            </a:r>
            <a:r>
              <a:rPr lang="en-GB" sz="1200" b="1" dirty="0">
                <a:solidFill>
                  <a:srgbClr val="706263"/>
                </a:solidFill>
                <a:latin typeface="Century Gothic" panose="020B0502020202020204" pitchFamily="34" charset="0"/>
              </a:rPr>
              <a:t>local clubs or groups</a:t>
            </a:r>
            <a:r>
              <a:rPr lang="en-GB" sz="1200" dirty="0">
                <a:solidFill>
                  <a:srgbClr val="706263"/>
                </a:solidFill>
                <a:latin typeface="Century Gothic" panose="020B0502020202020204" pitchFamily="34" charset="0"/>
              </a:rPr>
              <a:t> if the person would like to </a:t>
            </a:r>
            <a:r>
              <a:rPr lang="en-GB" sz="1200" b="1" dirty="0">
                <a:solidFill>
                  <a:srgbClr val="706263"/>
                </a:solidFill>
                <a:latin typeface="Century Gothic" panose="020B0502020202020204" pitchFamily="34" charset="0"/>
              </a:rPr>
              <a:t>do more</a:t>
            </a:r>
          </a:p>
        </p:txBody>
      </p:sp>
      <p:sp>
        <p:nvSpPr>
          <p:cNvPr id="143" name="Shape 143"/>
          <p:cNvSpPr/>
          <p:nvPr/>
        </p:nvSpPr>
        <p:spPr>
          <a:xfrm>
            <a:off x="557875" y="1458750"/>
            <a:ext cx="2009700" cy="1338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>
              <a:lumMod val="95000"/>
            </a:schemeClr>
          </a:solidFill>
          <a:ln w="19050" cap="flat" cmpd="sng">
            <a:solidFill>
              <a:srgbClr val="00A6E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dirty="0">
                <a:solidFill>
                  <a:srgbClr val="706263"/>
                </a:solidFill>
                <a:latin typeface="Century Gothic" panose="020B0502020202020204" pitchFamily="34" charset="0"/>
              </a:rPr>
              <a:t>Public health/local authorities can</a:t>
            </a:r>
            <a:r>
              <a:rPr lang="en-GB" sz="1200" b="1" dirty="0">
                <a:solidFill>
                  <a:srgbClr val="706263"/>
                </a:solidFill>
                <a:latin typeface="Century Gothic" panose="020B0502020202020204" pitchFamily="34" charset="0"/>
              </a:rPr>
              <a:t> signpost </a:t>
            </a:r>
            <a:r>
              <a:rPr lang="en-GB" sz="1200" dirty="0">
                <a:solidFill>
                  <a:srgbClr val="706263"/>
                </a:solidFill>
                <a:latin typeface="Century Gothic" panose="020B0502020202020204" pitchFamily="34" charset="0"/>
              </a:rPr>
              <a:t>to classes in local area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3061883" y="3462858"/>
            <a:ext cx="2613750" cy="84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GB" b="1" dirty="0">
                <a:solidFill>
                  <a:srgbClr val="00A6E2"/>
                </a:solidFill>
                <a:latin typeface="Century Gothic" panose="020B0502020202020204" pitchFamily="34" charset="0"/>
              </a:rPr>
              <a:t>Physical activity becomes part of the culture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258150" y="5187925"/>
            <a:ext cx="3282000" cy="14043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>
              <a:lumMod val="95000"/>
            </a:schemeClr>
          </a:solidFill>
          <a:ln w="19050" cap="flat" cmpd="sng">
            <a:solidFill>
              <a:srgbClr val="00A6E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200" dirty="0">
                <a:solidFill>
                  <a:srgbClr val="706263"/>
                </a:solidFill>
                <a:latin typeface="Century Gothic" panose="020B0502020202020204" pitchFamily="34" charset="0"/>
              </a:rPr>
              <a:t>Oomph! provides accredited </a:t>
            </a:r>
            <a:r>
              <a:rPr lang="en-GB" sz="1200" b="1" dirty="0">
                <a:solidFill>
                  <a:srgbClr val="706263"/>
                </a:solidFill>
                <a:latin typeface="Century Gothic" panose="020B0502020202020204" pitchFamily="34" charset="0"/>
              </a:rPr>
              <a:t>training</a:t>
            </a:r>
            <a:r>
              <a:rPr lang="en-GB" sz="1200" dirty="0">
                <a:solidFill>
                  <a:srgbClr val="706263"/>
                </a:solidFill>
                <a:latin typeface="Century Gothic" panose="020B0502020202020204" pitchFamily="34" charset="0"/>
              </a:rPr>
              <a:t>, </a:t>
            </a:r>
            <a:r>
              <a:rPr lang="en-GB" sz="1200" b="1" dirty="0">
                <a:solidFill>
                  <a:srgbClr val="706263"/>
                </a:solidFill>
                <a:latin typeface="Century Gothic" panose="020B0502020202020204" pitchFamily="34" charset="0"/>
              </a:rPr>
              <a:t>materials</a:t>
            </a:r>
            <a:r>
              <a:rPr lang="en-GB" sz="1200" dirty="0">
                <a:solidFill>
                  <a:srgbClr val="706263"/>
                </a:solidFill>
                <a:latin typeface="Century Gothic" panose="020B0502020202020204" pitchFamily="34" charset="0"/>
              </a:rPr>
              <a:t> and </a:t>
            </a:r>
            <a:r>
              <a:rPr lang="en-GB" sz="1200" b="1" dirty="0">
                <a:solidFill>
                  <a:srgbClr val="706263"/>
                </a:solidFill>
                <a:latin typeface="Century Gothic" panose="020B0502020202020204" pitchFamily="34" charset="0"/>
              </a:rPr>
              <a:t>support</a:t>
            </a:r>
            <a:r>
              <a:rPr lang="en-GB" sz="1200" dirty="0">
                <a:solidFill>
                  <a:srgbClr val="706263"/>
                </a:solidFill>
                <a:latin typeface="Century Gothic" panose="020B0502020202020204" pitchFamily="34" charset="0"/>
              </a:rPr>
              <a:t> to staff already at the venues to lead physical activity classes</a:t>
            </a:r>
          </a:p>
        </p:txBody>
      </p:sp>
      <p:sp>
        <p:nvSpPr>
          <p:cNvPr id="150" name="Shape 150"/>
          <p:cNvSpPr/>
          <p:nvPr/>
        </p:nvSpPr>
        <p:spPr>
          <a:xfrm>
            <a:off x="6402475" y="4818184"/>
            <a:ext cx="2603400" cy="79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>
            <a:solidFill>
              <a:srgbClr val="00A6E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200" dirty="0">
                <a:solidFill>
                  <a:srgbClr val="706263"/>
                </a:solidFill>
                <a:latin typeface="Century Gothic" panose="020B0502020202020204" pitchFamily="34" charset="0"/>
              </a:rPr>
              <a:t>Oomph receives </a:t>
            </a:r>
            <a:r>
              <a:rPr lang="en-GB" sz="1200" b="1" dirty="0">
                <a:solidFill>
                  <a:srgbClr val="706263"/>
                </a:solidFill>
                <a:latin typeface="Century Gothic" panose="020B0502020202020204" pitchFamily="34" charset="0"/>
              </a:rPr>
              <a:t>real time data </a:t>
            </a:r>
            <a:r>
              <a:rPr lang="en-GB" sz="1200" dirty="0">
                <a:solidFill>
                  <a:srgbClr val="706263"/>
                </a:solidFill>
                <a:latin typeface="Century Gothic" panose="020B0502020202020204" pitchFamily="34" charset="0"/>
              </a:rPr>
              <a:t>from tablets therefore can proactively manage performance.</a:t>
            </a:r>
          </a:p>
        </p:txBody>
      </p:sp>
      <p:sp>
        <p:nvSpPr>
          <p:cNvPr id="20" name="Shape 138"/>
          <p:cNvSpPr/>
          <p:nvPr/>
        </p:nvSpPr>
        <p:spPr>
          <a:xfrm rot="9305710">
            <a:off x="5036940" y="5632327"/>
            <a:ext cx="531737" cy="34811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19050" cap="flat" cmpd="sng">
            <a:solidFill>
              <a:srgbClr val="00A6E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-GB" sz="1200" dirty="0">
              <a:solidFill>
                <a:srgbClr val="706263"/>
              </a:solidFill>
              <a:latin typeface="Century Gothic" panose="020B0502020202020204" pitchFamily="34" charset="0"/>
            </a:endParaRPr>
          </a:p>
        </p:txBody>
      </p:sp>
      <p:sp>
        <p:nvSpPr>
          <p:cNvPr id="139" name="Shape 139"/>
          <p:cNvSpPr/>
          <p:nvPr/>
        </p:nvSpPr>
        <p:spPr>
          <a:xfrm rot="1300166">
            <a:off x="5368899" y="3023433"/>
            <a:ext cx="1230059" cy="73441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19050" cap="flat" cmpd="sng">
            <a:solidFill>
              <a:srgbClr val="00A6E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dirty="0">
                <a:solidFill>
                  <a:srgbClr val="706263"/>
                </a:solidFill>
                <a:latin typeface="Century Gothic" panose="020B0502020202020204" pitchFamily="34" charset="0"/>
              </a:rPr>
              <a:t>Join group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75479" y="4881534"/>
            <a:ext cx="869487" cy="8694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1EC4BA-52FA-4A78-87B0-2EC70F088B58}"/>
              </a:ext>
            </a:extLst>
          </p:cNvPr>
          <p:cNvSpPr/>
          <p:nvPr/>
        </p:nvSpPr>
        <p:spPr>
          <a:xfrm>
            <a:off x="899592" y="836712"/>
            <a:ext cx="61926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AEEF"/>
                </a:solidFill>
                <a:latin typeface="Century Gothic" panose="020B0502020202020204" pitchFamily="34" charset="0"/>
              </a:rPr>
              <a:t>Our track record in delivering outcomes</a:t>
            </a:r>
            <a:endParaRPr lang="en-GB" sz="2400" dirty="0">
              <a:latin typeface="Century Gothic" panose="020B0502020202020204" pitchFamily="34" charset="0"/>
            </a:endParaRPr>
          </a:p>
          <a:p>
            <a:br>
              <a:rPr lang="en-GB" dirty="0"/>
            </a:b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7AFE02-742E-4C90-B211-C358FFBBC736}"/>
              </a:ext>
            </a:extLst>
          </p:cNvPr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0C557C-B8CD-4CFE-8A5C-083C943B6B8E}"/>
              </a:ext>
            </a:extLst>
          </p:cNvPr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 </a:t>
            </a:r>
            <a:endParaRPr lang="en-GB" dirty="0"/>
          </a:p>
        </p:txBody>
      </p:sp>
      <p:pic>
        <p:nvPicPr>
          <p:cNvPr id="14" name="Shape 79">
            <a:extLst>
              <a:ext uri="{FF2B5EF4-FFF2-40B4-BE49-F238E27FC236}">
                <a16:creationId xmlns:a16="http://schemas.microsoft.com/office/drawing/2014/main" id="{C98D58F9-B3E2-4E6C-BD6F-79BAE8EB3A90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3800" y="1375125"/>
            <a:ext cx="6325924" cy="4554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88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E891-6B43-408B-B30E-7425F977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most important outcome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211B9F-87BF-4BD9-AAE2-3581A7BBEB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7468">
            <a:off x="4956360" y="1567152"/>
            <a:ext cx="1919456" cy="2879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1A840B-7211-4F8C-A261-29E23F2DB3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95187">
            <a:off x="387967" y="1596974"/>
            <a:ext cx="3838911" cy="2364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3E4A57-B4A2-41A1-855A-0025D23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8789">
            <a:off x="421848" y="3873629"/>
            <a:ext cx="2570199" cy="2389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00E635-276C-4957-AAA8-D6836EE37F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9461">
            <a:off x="6413342" y="2936921"/>
            <a:ext cx="2249935" cy="2879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95FBA2-E184-4269-BDFD-508FDA7C61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8897">
            <a:off x="3509934" y="3695791"/>
            <a:ext cx="1876446" cy="2546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796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ctrTitle"/>
          </p:nvPr>
        </p:nvSpPr>
        <p:spPr>
          <a:xfrm>
            <a:off x="539552" y="476672"/>
            <a:ext cx="77724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GB" sz="3200" dirty="0"/>
              <a:t>More than just training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539552" y="1700808"/>
            <a:ext cx="8352928" cy="504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6263"/>
                </a:solidFill>
                <a:latin typeface="Century Gothic" panose="020B0502020202020204" pitchFamily="34" charset="0"/>
              </a:rPr>
              <a:t>Ongoing support to make the sessions habitual for older people and staff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6263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6263"/>
                </a:solidFill>
                <a:latin typeface="Century Gothic" panose="020B0502020202020204" pitchFamily="34" charset="0"/>
              </a:rPr>
              <a:t>Face to face and telephone support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6263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6263"/>
                </a:solidFill>
                <a:latin typeface="Century Gothic" panose="020B0502020202020204" pitchFamily="34" charset="0"/>
              </a:rPr>
              <a:t>Monthly energisers and new material to keep things interesting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6263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6263"/>
                </a:solidFill>
                <a:latin typeface="Century Gothic" panose="020B0502020202020204" pitchFamily="34" charset="0"/>
              </a:rPr>
              <a:t>Quarterly management reporting </a:t>
            </a:r>
          </a:p>
          <a:p>
            <a:pPr lvl="0"/>
            <a:endParaRPr lang="en-GB" sz="2000" dirty="0">
              <a:solidFill>
                <a:srgbClr val="706263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dirty="0">
              <a:solidFill>
                <a:srgbClr val="706263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dirty="0">
                <a:solidFill>
                  <a:srgbClr val="706263"/>
                </a:solidFill>
                <a:latin typeface="Century Gothic" panose="020B0502020202020204" pitchFamily="34" charset="0"/>
              </a:rPr>
              <a:t>Through a charging a small amount per person (£1-2) organisations can cover the cost of the annual licence and generate a sustainable profit for the host organisation.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356</Words>
  <Application>Microsoft Office PowerPoint</Application>
  <PresentationFormat>On-screen Show (4:3)</PresentationFormat>
  <Paragraphs>59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Source Sans Pro</vt:lpstr>
      <vt:lpstr>Century Gothic</vt:lpstr>
      <vt:lpstr>Office Theme</vt:lpstr>
      <vt:lpstr>Oomph! Wellness   Putting some Oomph! into the Community</vt:lpstr>
      <vt:lpstr>Our organisation makes people happy!</vt:lpstr>
      <vt:lpstr>The problem </vt:lpstr>
      <vt:lpstr>Our solution</vt:lpstr>
      <vt:lpstr>PowerPoint Presentation</vt:lpstr>
      <vt:lpstr>PowerPoint Presentation</vt:lpstr>
      <vt:lpstr>PowerPoint Presentation</vt:lpstr>
      <vt:lpstr>The most important outcome</vt:lpstr>
      <vt:lpstr>More than just training</vt:lpstr>
      <vt:lpstr>How can you get some Oomph?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Oomph! Wellness  Community Exercise Training</dc:title>
  <dc:creator>Benjamin</dc:creator>
  <cp:lastModifiedBy>David Terrace</cp:lastModifiedBy>
  <cp:revision>44</cp:revision>
  <dcterms:modified xsi:type="dcterms:W3CDTF">2017-06-23T12:04:01Z</dcterms:modified>
</cp:coreProperties>
</file>